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8"/>
  </p:notesMasterIdLst>
  <p:sldIdLst>
    <p:sldId id="256" r:id="rId2"/>
    <p:sldId id="258" r:id="rId3"/>
    <p:sldId id="259" r:id="rId4"/>
    <p:sldId id="268" r:id="rId5"/>
    <p:sldId id="269" r:id="rId6"/>
    <p:sldId id="270" r:id="rId7"/>
    <p:sldId id="271" r:id="rId8"/>
    <p:sldId id="276" r:id="rId9"/>
    <p:sldId id="272" r:id="rId10"/>
    <p:sldId id="273" r:id="rId11"/>
    <p:sldId id="274" r:id="rId12"/>
    <p:sldId id="275" r:id="rId13"/>
    <p:sldId id="260" r:id="rId14"/>
    <p:sldId id="261" r:id="rId15"/>
    <p:sldId id="264" r:id="rId16"/>
    <p:sldId id="267" r:id="rId17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872" autoAdjust="0"/>
  </p:normalViewPr>
  <p:slideViewPr>
    <p:cSldViewPr>
      <p:cViewPr varScale="1">
        <p:scale>
          <a:sx n="103" d="100"/>
          <a:sy n="103" d="100"/>
        </p:scale>
        <p:origin x="-125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gs" Target="tags/tag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97ECBD-E917-DB4F-8D7D-11A9D79A2254}" type="datetimeFigureOut">
              <a:rPr lang="en-US" smtClean="0"/>
              <a:t>10/26/14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BFD094-BADB-6843-BA81-681A9B58F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503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Picture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scenario,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roles,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contextual factors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the game as being highly authentic – that is, consistent with whole, real-world tasks, including portrayal of values, attitudes, beliefs, and cultures and provision of situational understandings.  This means it is usually a multi-player game, though non-player characters (NPCs) are often created to play some or all of the other roles.</a:t>
            </a:r>
            <a:r>
              <a:rPr lang="en-US" dirty="0" smtClean="0">
                <a:effectLst/>
              </a:rPr>
              <a:t> </a:t>
            </a:r>
          </a:p>
          <a:p>
            <a:endParaRPr lang="en-US" dirty="0" smtClean="0">
              <a:effectLst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Picture the game as having levels of difficulty/complexity, each of which must be mastered by each player (role) before the players are allowed to progress to the next level, to avoid cognitive overload.  Within a level of difficulty, cognitive load may be further reduced, if necessary, by reducing representational fidelity.</a:t>
            </a:r>
            <a:r>
              <a:rPr lang="en-US" dirty="0" smtClean="0">
                <a:effectLst/>
              </a:rPr>
              <a:t> </a:t>
            </a:r>
          </a:p>
          <a:p>
            <a:endParaRPr lang="en-US" dirty="0" smtClean="0"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FD094-BADB-6843-BA81-681A9B58F0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333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October 26,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October 26,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October 26,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October 26,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October 26, 2014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October 26,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October 26, 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October 26, 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October 26, 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October 26,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October 26,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October 26,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0" i="0" u="none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4.docx"/><Relationship Id="rId4" Type="http://schemas.openxmlformats.org/officeDocument/2006/relationships/image" Target="../media/image5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indiana.edu/~simed/aptdemo/aptdsg.php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indiana.edu/~simed/aptmultimap/aptdsg.php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4" Type="http://schemas.openxmlformats.org/officeDocument/2006/relationships/image" Target="../media/image2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4" Type="http://schemas.openxmlformats.org/officeDocument/2006/relationships/image" Target="../media/image3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diana.edu/~simed/aptdemo/aptdsg.php" TargetMode="External"/><Relationship Id="rId4" Type="http://schemas.openxmlformats.org/officeDocument/2006/relationships/package" Target="../embeddings/Microsoft_Word_Document3.docx"/><Relationship Id="rId5" Type="http://schemas.openxmlformats.org/officeDocument/2006/relationships/image" Target="../media/image4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dirty="0" smtClean="0"/>
              <a:t>Using Pattern Matching to Assess Gameplay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12954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Rodney D. Myers, Ph.D.</a:t>
            </a:r>
          </a:p>
          <a:p>
            <a:r>
              <a:rPr lang="en-US" dirty="0" smtClean="0"/>
              <a:t>Independent Scholar</a:t>
            </a:r>
          </a:p>
          <a:p>
            <a:endParaRPr lang="en-US" dirty="0" smtClean="0"/>
          </a:p>
          <a:p>
            <a:r>
              <a:rPr lang="en-US" dirty="0" smtClean="0"/>
              <a:t>Theodore W. Frick, </a:t>
            </a:r>
            <a:r>
              <a:rPr lang="en-US" dirty="0"/>
              <a:t>Ph.D.</a:t>
            </a:r>
          </a:p>
          <a:p>
            <a:r>
              <a:rPr lang="en-US" dirty="0"/>
              <a:t>Professor Emeritus, Indiana University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978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57912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Result of query for </a:t>
            </a:r>
            <a:r>
              <a:rPr lang="en-US" i="1" dirty="0" smtClean="0"/>
              <a:t>APT</a:t>
            </a:r>
            <a:r>
              <a:rPr lang="en-US" dirty="0" smtClean="0"/>
              <a:t> pattern in temporal map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7049049"/>
              </p:ext>
            </p:extLst>
          </p:nvPr>
        </p:nvGraphicFramePr>
        <p:xfrm>
          <a:off x="-236538" y="3467100"/>
          <a:ext cx="9456738" cy="183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Document" r:id="rId3" imgW="4457700" imgH="863600" progId="Word.Document.12">
                  <p:embed/>
                </p:oleObj>
              </mc:Choice>
              <mc:Fallback>
                <p:oleObj name="Document" r:id="rId3" imgW="4457700" imgH="8636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236538" y="3467100"/>
                        <a:ext cx="9456738" cy="1831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1905000"/>
            <a:ext cx="7543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relative frequency of occurrence of the pattern specified in Query 1 becomes the </a:t>
            </a:r>
            <a:r>
              <a:rPr lang="en-US" sz="2400" dirty="0" smtClean="0">
                <a:solidFill>
                  <a:srgbClr val="FF0000"/>
                </a:solidFill>
              </a:rPr>
              <a:t>measure</a:t>
            </a:r>
            <a:r>
              <a:rPr lang="en-US" sz="2400" dirty="0" smtClean="0"/>
              <a:t> that is entered into the spreadsheet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62001" y="5410200"/>
            <a:ext cx="739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Thus, the variable is the </a:t>
            </a:r>
            <a:r>
              <a:rPr lang="en-US" sz="2400" i="1" dirty="0" smtClean="0"/>
              <a:t>pattern specified Query 1 </a:t>
            </a:r>
            <a:r>
              <a:rPr lang="en-US" sz="2400" dirty="0" smtClean="0"/>
              <a:t>and its value is </a:t>
            </a:r>
            <a:r>
              <a:rPr lang="en-US" sz="2400" dirty="0" smtClean="0">
                <a:solidFill>
                  <a:srgbClr val="FF0000"/>
                </a:solidFill>
              </a:rPr>
              <a:t>0.30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09588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Demo of APT queries on weather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 smtClean="0"/>
          </a:p>
          <a:p>
            <a:r>
              <a:rPr lang="en-US" sz="2400" dirty="0" smtClean="0"/>
              <a:t>If we have a good Internet connection:</a:t>
            </a:r>
          </a:p>
          <a:p>
            <a:endParaRPr lang="en-US" dirty="0"/>
          </a:p>
          <a:p>
            <a:r>
              <a:rPr lang="en-US" dirty="0">
                <a:hlinkClick r:id="rId2"/>
              </a:rPr>
              <a:t>https://www.indiana.edu/~simed/aptdemo/</a:t>
            </a:r>
            <a:r>
              <a:rPr lang="en-US" dirty="0" smtClean="0">
                <a:hlinkClick r:id="rId2"/>
              </a:rPr>
              <a:t>aptdsg.php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409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5438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of </a:t>
            </a:r>
            <a:r>
              <a:rPr lang="en-US" i="1" dirty="0" smtClean="0"/>
              <a:t>APT</a:t>
            </a:r>
            <a:r>
              <a:rPr lang="en-US" dirty="0" smtClean="0"/>
              <a:t> temporal map for the </a:t>
            </a:r>
            <a:r>
              <a:rPr lang="en-US" i="1" dirty="0" smtClean="0"/>
              <a:t>diffusion simulation game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If we have a good Internet connection:</a:t>
            </a:r>
          </a:p>
          <a:p>
            <a:endParaRPr lang="en-US" dirty="0"/>
          </a:p>
          <a:p>
            <a:r>
              <a:rPr lang="en-US" dirty="0">
                <a:hlinkClick r:id="rId2"/>
              </a:rPr>
              <a:t>https://www.indiana.edu/~simed/aptmultimap/</a:t>
            </a:r>
            <a:r>
              <a:rPr lang="en-US" dirty="0" smtClean="0">
                <a:hlinkClick r:id="rId2"/>
              </a:rPr>
              <a:t>aptdsg.php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765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0866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i="1" dirty="0" smtClean="0"/>
              <a:t>Diffusion Simulation Game </a:t>
            </a:r>
            <a:r>
              <a:rPr lang="en-US" dirty="0" smtClean="0"/>
              <a:t>&amp; DOI theory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411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248400" cy="1371600"/>
          </a:xfrm>
        </p:spPr>
        <p:txBody>
          <a:bodyPr>
            <a:normAutofit/>
          </a:bodyPr>
          <a:lstStyle/>
          <a:p>
            <a:r>
              <a:rPr lang="en-US" dirty="0" smtClean="0"/>
              <a:t>Using APT to Analyze Gameplay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78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248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Using APT for Formative Assessment During Gameplay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8438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248400" cy="1371600"/>
          </a:xfrm>
        </p:spPr>
        <p:txBody>
          <a:bodyPr>
            <a:normAutofit/>
          </a:bodyPr>
          <a:lstStyle/>
          <a:p>
            <a:r>
              <a:rPr lang="en-US" dirty="0" smtClean="0"/>
              <a:t>Concluding Remarks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147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469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553200" cy="1371600"/>
          </a:xfrm>
        </p:spPr>
        <p:txBody>
          <a:bodyPr/>
          <a:lstStyle/>
          <a:p>
            <a:r>
              <a:rPr lang="en-US" dirty="0" smtClean="0"/>
              <a:t>Overview of MAPSAT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077200" cy="4495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Map &amp; Analyze Patterns &amp; Structures Across Time:  2 methods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Analysis of Patterns in Time (APT)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Analysis of Patterns in Configuration (APC)</a:t>
            </a:r>
          </a:p>
          <a:p>
            <a:endParaRPr lang="en-US" dirty="0" smtClean="0"/>
          </a:p>
          <a:p>
            <a:r>
              <a:rPr lang="en-US" dirty="0" smtClean="0"/>
              <a:t>APT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Different approach to measurement and analysis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Create temporal map which characterize temporal events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Look for temporal patterns within a map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/>
              <a:t>Count them (event pattern frequency)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/>
              <a:t>Estimate likelihood (relative frequency)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/>
              <a:t>Aggregate time (event pattern duration)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/>
              <a:t>Estimate proportion time (relative pattern duration)</a:t>
            </a:r>
          </a:p>
          <a:p>
            <a:pPr marL="1485900" lvl="2" indent="-342900">
              <a:buFont typeface="Arial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07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is </a:t>
            </a:r>
            <a:r>
              <a:rPr lang="en-US" i="1" dirty="0" smtClean="0"/>
              <a:t>APT</a:t>
            </a:r>
            <a:r>
              <a:rPr lang="en-US" dirty="0" smtClean="0"/>
              <a:t> different?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2743199"/>
          </a:xfrm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Traditional quantitative methods of measurement and analysis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Obtain separate measures of variables for each case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Statistically analyze relations among measures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We </a:t>
            </a:r>
            <a:r>
              <a:rPr lang="en-US" i="1" dirty="0" smtClean="0"/>
              <a:t>relate measures</a:t>
            </a:r>
          </a:p>
          <a:p>
            <a:endParaRPr lang="en-US" dirty="0" smtClean="0"/>
          </a:p>
          <a:p>
            <a:r>
              <a:rPr lang="en-US" dirty="0" smtClean="0"/>
              <a:t>Example of spreadsheet data: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1030641"/>
              </p:ext>
            </p:extLst>
          </p:nvPr>
        </p:nvGraphicFramePr>
        <p:xfrm>
          <a:off x="152400" y="4648200"/>
          <a:ext cx="8721587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Document" r:id="rId3" imgW="4457700" imgH="584200" progId="Word.Document.12">
                  <p:embed/>
                </p:oleObj>
              </mc:Choice>
              <mc:Fallback>
                <p:oleObj name="Document" r:id="rId3" imgW="4457700" imgH="5842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2400" y="4648200"/>
                        <a:ext cx="8721587" cy="1143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4820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is </a:t>
            </a:r>
            <a:r>
              <a:rPr lang="en-US" i="1" dirty="0" smtClean="0"/>
              <a:t>APT</a:t>
            </a:r>
            <a:r>
              <a:rPr lang="en-US" dirty="0" smtClean="0"/>
              <a:t> different?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2743199"/>
          </a:xfrm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Analysis of Patterns in Time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Create temporal map for each case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Query temporal map for patterns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We </a:t>
            </a:r>
            <a:r>
              <a:rPr lang="en-US" i="1" dirty="0" smtClean="0"/>
              <a:t>measure relations </a:t>
            </a:r>
            <a:r>
              <a:rPr lang="en-US" dirty="0" smtClean="0"/>
              <a:t>directly</a:t>
            </a:r>
            <a:endParaRPr lang="en-US" i="1" dirty="0" smtClean="0"/>
          </a:p>
          <a:p>
            <a:endParaRPr lang="en-US" dirty="0" smtClean="0"/>
          </a:p>
          <a:p>
            <a:r>
              <a:rPr lang="en-US" dirty="0" smtClean="0"/>
              <a:t>Example of spreadsheet data: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235177"/>
              </p:ext>
            </p:extLst>
          </p:nvPr>
        </p:nvGraphicFramePr>
        <p:xfrm>
          <a:off x="533400" y="4565650"/>
          <a:ext cx="7924800" cy="153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Document" r:id="rId3" imgW="4457700" imgH="863600" progId="Word.Document.12">
                  <p:embed/>
                </p:oleObj>
              </mc:Choice>
              <mc:Fallback>
                <p:oleObj name="Document" r:id="rId3" imgW="4457700" imgH="8636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3400" y="4565650"/>
                        <a:ext cx="7924800" cy="1535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8383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temporal map?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/>
        </p:nvSpPr>
        <p:spPr>
          <a:xfrm>
            <a:off x="533400" y="1600200"/>
            <a:ext cx="8305800" cy="4602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1981200"/>
            <a:ext cx="3956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3"/>
              </a:rPr>
              <a:t>Example of temporal map of weather</a:t>
            </a: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39873"/>
              </p:ext>
            </p:extLst>
          </p:nvPr>
        </p:nvGraphicFramePr>
        <p:xfrm>
          <a:off x="685800" y="2514600"/>
          <a:ext cx="7315200" cy="4022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Document" r:id="rId4" imgW="4457700" imgH="2451100" progId="Word.Document.12">
                  <p:embed/>
                </p:oleObj>
              </mc:Choice>
              <mc:Fallback>
                <p:oleObj name="Document" r:id="rId4" imgW="4457700" imgH="24511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5800" y="2514600"/>
                        <a:ext cx="7315200" cy="40220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1767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Codebook for observing weather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1" indent="0">
              <a:buNone/>
            </a:pPr>
            <a:r>
              <a:rPr lang="en-US" b="0" dirty="0" smtClean="0"/>
              <a:t>Classification </a:t>
            </a:r>
            <a:r>
              <a:rPr lang="en-US" b="0" dirty="0"/>
              <a:t>0 Name: </a:t>
            </a:r>
            <a:r>
              <a:rPr lang="en-US" b="1" dirty="0"/>
              <a:t>Season of Year</a:t>
            </a:r>
          </a:p>
          <a:p>
            <a:pPr marL="274320" lvl="1" indent="0">
              <a:buNone/>
            </a:pPr>
            <a:r>
              <a:rPr lang="en-US" b="0" dirty="0"/>
              <a:t>Classification Value Type = Nominal</a:t>
            </a:r>
          </a:p>
          <a:p>
            <a:pPr marL="274320" lvl="1" indent="0">
              <a:buNone/>
            </a:pPr>
            <a:r>
              <a:rPr lang="en-US" b="0" dirty="0"/>
              <a:t>Number of categories (temporal event values) = 5</a:t>
            </a:r>
          </a:p>
          <a:p>
            <a:pPr marL="960120" lvl="2" indent="0">
              <a:buNone/>
            </a:pPr>
            <a:r>
              <a:rPr lang="en-US" b="0" dirty="0"/>
              <a:t>Category 0 = Null</a:t>
            </a:r>
          </a:p>
          <a:p>
            <a:pPr marL="960120" lvl="2" indent="0">
              <a:buNone/>
            </a:pPr>
            <a:r>
              <a:rPr lang="en-US" b="0" dirty="0"/>
              <a:t>Category 1 = Fall</a:t>
            </a:r>
          </a:p>
          <a:p>
            <a:pPr marL="960120" lvl="2" indent="0">
              <a:buNone/>
            </a:pPr>
            <a:r>
              <a:rPr lang="en-US" b="0" dirty="0"/>
              <a:t>Category 2 = Winter</a:t>
            </a:r>
          </a:p>
          <a:p>
            <a:pPr marL="960120" lvl="2" indent="0">
              <a:buNone/>
            </a:pPr>
            <a:r>
              <a:rPr lang="en-US" b="0" dirty="0"/>
              <a:t>Category 3 = Spring</a:t>
            </a:r>
          </a:p>
          <a:p>
            <a:pPr marL="960120" lvl="2" indent="0">
              <a:buNone/>
            </a:pPr>
            <a:r>
              <a:rPr lang="en-US" b="0" dirty="0"/>
              <a:t>Category 4 = </a:t>
            </a:r>
            <a:r>
              <a:rPr lang="en-US" b="0" dirty="0" smtClean="0"/>
              <a:t>Summer</a:t>
            </a:r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Classification </a:t>
            </a:r>
            <a:r>
              <a:rPr lang="en-US" dirty="0"/>
              <a:t>1 Name: </a:t>
            </a:r>
            <a:r>
              <a:rPr lang="en-US" b="1" dirty="0"/>
              <a:t>Air Temperature</a:t>
            </a:r>
          </a:p>
          <a:p>
            <a:pPr marL="274320" lvl="1" indent="0">
              <a:buNone/>
            </a:pPr>
            <a:r>
              <a:rPr lang="en-US" dirty="0"/>
              <a:t>Classification Value Type = Interval</a:t>
            </a:r>
          </a:p>
          <a:p>
            <a:pPr marL="274320" lvl="1" indent="0">
              <a:buNone/>
            </a:pPr>
            <a:r>
              <a:rPr lang="en-US" dirty="0"/>
              <a:t>Units of measure = degrees Fahrenheit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264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Codebook for observing weather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4320" lvl="1" indent="0">
              <a:buNone/>
            </a:pPr>
            <a:r>
              <a:rPr lang="en-US" dirty="0"/>
              <a:t>Classification 2 Name: </a:t>
            </a:r>
            <a:r>
              <a:rPr lang="en-US" b="1" dirty="0"/>
              <a:t>Barometric Pressure</a:t>
            </a:r>
          </a:p>
          <a:p>
            <a:pPr marL="274320" lvl="1" indent="0">
              <a:buNone/>
            </a:pPr>
            <a:r>
              <a:rPr lang="en-US" dirty="0"/>
              <a:t>Classification Value Type = Ordinal</a:t>
            </a:r>
          </a:p>
          <a:p>
            <a:pPr marL="274320" lvl="1" indent="0">
              <a:buNone/>
            </a:pPr>
            <a:r>
              <a:rPr lang="en-US" dirty="0"/>
              <a:t>Number of categories (temporal event values) = 3</a:t>
            </a:r>
          </a:p>
          <a:p>
            <a:pPr marL="960120" lvl="2" indent="0">
              <a:buNone/>
            </a:pPr>
            <a:r>
              <a:rPr lang="en-US" dirty="0"/>
              <a:t>Category 0 = Null</a:t>
            </a:r>
          </a:p>
          <a:p>
            <a:pPr marL="960120" lvl="2" indent="0">
              <a:buNone/>
            </a:pPr>
            <a:r>
              <a:rPr lang="en-US" dirty="0"/>
              <a:t>Category 1 = Above 30 psi</a:t>
            </a:r>
          </a:p>
          <a:p>
            <a:pPr marL="960120" lvl="2" indent="0">
              <a:buNone/>
            </a:pPr>
            <a:r>
              <a:rPr lang="en-US" dirty="0"/>
              <a:t>Category 2 = Below 30 psi</a:t>
            </a:r>
            <a:endParaRPr lang="en-US" dirty="0" smtClean="0"/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r>
              <a:rPr lang="en-US" dirty="0" smtClean="0"/>
              <a:t>Classification </a:t>
            </a:r>
            <a:r>
              <a:rPr lang="en-US" dirty="0"/>
              <a:t>3 Name: </a:t>
            </a:r>
            <a:r>
              <a:rPr lang="en-US" b="1" dirty="0" smtClean="0"/>
              <a:t>Precipitation</a:t>
            </a:r>
            <a:endParaRPr lang="en-US" b="1" dirty="0"/>
          </a:p>
          <a:p>
            <a:pPr marL="274320" lvl="1" indent="0">
              <a:buNone/>
            </a:pPr>
            <a:r>
              <a:rPr lang="en-US" dirty="0"/>
              <a:t>Classification Value Type = Nominal</a:t>
            </a:r>
          </a:p>
          <a:p>
            <a:pPr marL="274320" lvl="1" indent="0">
              <a:buNone/>
            </a:pPr>
            <a:r>
              <a:rPr lang="en-US" dirty="0"/>
              <a:t>Number of categories (temporal event values) = 4</a:t>
            </a:r>
          </a:p>
          <a:p>
            <a:pPr marL="960120" lvl="2" indent="0">
              <a:buNone/>
            </a:pPr>
            <a:r>
              <a:rPr lang="en-US" dirty="0"/>
              <a:t>Category 0 = Null</a:t>
            </a:r>
          </a:p>
          <a:p>
            <a:pPr marL="960120" lvl="2" indent="0">
              <a:buNone/>
            </a:pPr>
            <a:r>
              <a:rPr lang="en-US" dirty="0"/>
              <a:t>Category 1 = Rain</a:t>
            </a:r>
          </a:p>
          <a:p>
            <a:pPr marL="960120" lvl="2" indent="0">
              <a:buNone/>
            </a:pPr>
            <a:r>
              <a:rPr lang="en-US" dirty="0"/>
              <a:t>Category 2 = Sleet</a:t>
            </a:r>
          </a:p>
          <a:p>
            <a:pPr marL="960120" lvl="2" indent="0">
              <a:buNone/>
            </a:pPr>
            <a:r>
              <a:rPr lang="en-US" dirty="0"/>
              <a:t>Category 3 = </a:t>
            </a:r>
            <a:r>
              <a:rPr lang="en-US" dirty="0" smtClean="0"/>
              <a:t>Snow</a:t>
            </a:r>
          </a:p>
          <a:p>
            <a:pPr marL="960120" lvl="2" indent="0">
              <a:buNone/>
            </a:pPr>
            <a:endParaRPr lang="en-US" dirty="0"/>
          </a:p>
          <a:p>
            <a:pPr marL="27432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976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a temporal map: 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GB" sz="4800" dirty="0"/>
              <a:t>Query 1.  Here is a 2-phrase APT Query:</a:t>
            </a:r>
            <a:endParaRPr lang="en-US" sz="4800" dirty="0"/>
          </a:p>
          <a:p>
            <a:r>
              <a:rPr lang="en-US" sz="4800" dirty="0"/>
              <a:t>WHILE the FIRST Joint Temporal Event is true (Phrase 1)</a:t>
            </a:r>
            <a:r>
              <a:rPr lang="en-US" sz="4800" dirty="0" smtClean="0"/>
              <a:t>:</a:t>
            </a:r>
            <a:endParaRPr lang="en-US" sz="4800" dirty="0"/>
          </a:p>
          <a:p>
            <a:pPr marL="274320" lvl="1" indent="0">
              <a:buNone/>
            </a:pPr>
            <a:r>
              <a:rPr lang="en-US" sz="4800" dirty="0"/>
              <a:t>Season of Year is in state </a:t>
            </a:r>
            <a:r>
              <a:rPr lang="en-US" sz="4800" i="1" dirty="0"/>
              <a:t>starting or continuing</a:t>
            </a:r>
            <a:r>
              <a:rPr lang="en-US" sz="4800" dirty="0"/>
              <a:t>, value </a:t>
            </a:r>
            <a:r>
              <a:rPr lang="en-US" sz="4800" i="1" dirty="0"/>
              <a:t>= Fall</a:t>
            </a:r>
            <a:r>
              <a:rPr lang="en-US" sz="4800" dirty="0"/>
              <a:t> </a:t>
            </a:r>
            <a:br>
              <a:rPr lang="en-US" sz="4800" dirty="0"/>
            </a:br>
            <a:r>
              <a:rPr lang="en-US" sz="4800" dirty="0"/>
              <a:t>Barometric Pressure is in state </a:t>
            </a:r>
            <a:r>
              <a:rPr lang="en-US" sz="4800" i="1" dirty="0"/>
              <a:t>starting or continuing</a:t>
            </a:r>
            <a:r>
              <a:rPr lang="en-US" sz="4800" dirty="0"/>
              <a:t>, value </a:t>
            </a:r>
            <a:r>
              <a:rPr lang="en-US" sz="4800" i="1" dirty="0"/>
              <a:t>= Below 30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>Cloud Structure is in state </a:t>
            </a:r>
            <a:r>
              <a:rPr lang="en-US" sz="4800" i="1" dirty="0"/>
              <a:t>starting or continuing</a:t>
            </a:r>
            <a:r>
              <a:rPr lang="en-US" sz="4800" dirty="0"/>
              <a:t>, value </a:t>
            </a:r>
            <a:r>
              <a:rPr lang="en-US" sz="4800" i="1" dirty="0"/>
              <a:t>= Nimbus Stratus</a:t>
            </a:r>
            <a:r>
              <a:rPr lang="en-US" sz="4800" dirty="0"/>
              <a:t> </a:t>
            </a:r>
          </a:p>
          <a:p>
            <a:pPr lvl="1"/>
            <a:r>
              <a:rPr lang="en-US" sz="4800" dirty="0"/>
              <a:t>Duration when Phrase 1 is True = 13,436 seconds (out of 19,584 seconds total). Proportion of Time = 0.68607</a:t>
            </a:r>
          </a:p>
          <a:p>
            <a:pPr lvl="1"/>
            <a:r>
              <a:rPr lang="en-US" sz="4800" dirty="0"/>
              <a:t>Joint Event Frequency when Phrase 1 is True = 12 (out of 18 total joint temporal events). Proportion of JTEs = 0.66667</a:t>
            </a:r>
          </a:p>
          <a:p>
            <a:endParaRPr lang="en-US" sz="4800" dirty="0" smtClean="0"/>
          </a:p>
          <a:p>
            <a:r>
              <a:rPr lang="en-US" sz="4800" dirty="0" smtClean="0"/>
              <a:t>THEN </a:t>
            </a:r>
            <a:r>
              <a:rPr lang="en-US" sz="4800" dirty="0"/>
              <a:t>while the NEXT Joint Temporal Event is true (Phrase 2)</a:t>
            </a:r>
            <a:r>
              <a:rPr lang="en-US" sz="4800" dirty="0" smtClean="0"/>
              <a:t>:</a:t>
            </a:r>
            <a:endParaRPr lang="en-US" sz="4800" dirty="0"/>
          </a:p>
          <a:p>
            <a:pPr marL="274320" lvl="1" indent="0">
              <a:buNone/>
            </a:pPr>
            <a:r>
              <a:rPr lang="en-US" sz="4800" dirty="0"/>
              <a:t>Season of Year is in state </a:t>
            </a:r>
            <a:r>
              <a:rPr lang="en-US" sz="4800" i="1" dirty="0"/>
              <a:t>starting or continuing</a:t>
            </a:r>
            <a:r>
              <a:rPr lang="en-US" sz="4800" dirty="0"/>
              <a:t>, value </a:t>
            </a:r>
            <a:r>
              <a:rPr lang="en-US" sz="4800" i="1" dirty="0"/>
              <a:t>= Fall</a:t>
            </a:r>
            <a:r>
              <a:rPr lang="en-US" sz="4800" dirty="0"/>
              <a:t> </a:t>
            </a:r>
            <a:br>
              <a:rPr lang="en-US" sz="4800" dirty="0"/>
            </a:br>
            <a:r>
              <a:rPr lang="en-US" sz="4800" dirty="0"/>
              <a:t>Barometric Pressure is in state </a:t>
            </a:r>
            <a:r>
              <a:rPr lang="en-US" sz="4800" i="1" dirty="0"/>
              <a:t>starting or continuing</a:t>
            </a:r>
            <a:r>
              <a:rPr lang="en-US" sz="4800" dirty="0"/>
              <a:t>, value </a:t>
            </a:r>
            <a:r>
              <a:rPr lang="en-US" sz="4800" i="1" dirty="0"/>
              <a:t>= Below 30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>Precipitation is in state </a:t>
            </a:r>
            <a:r>
              <a:rPr lang="en-US" sz="4800" i="1" dirty="0"/>
              <a:t>starting or continuing</a:t>
            </a:r>
            <a:r>
              <a:rPr lang="en-US" sz="4800" dirty="0"/>
              <a:t>, value </a:t>
            </a:r>
            <a:r>
              <a:rPr lang="en-US" sz="4800" i="1" dirty="0"/>
              <a:t>= Rain</a:t>
            </a:r>
            <a:r>
              <a:rPr lang="en-US" sz="4800" dirty="0"/>
              <a:t> </a:t>
            </a:r>
            <a:br>
              <a:rPr lang="en-US" sz="4800" dirty="0"/>
            </a:br>
            <a:r>
              <a:rPr lang="en-US" sz="4800" dirty="0"/>
              <a:t>Cloud Structure is in state </a:t>
            </a:r>
            <a:r>
              <a:rPr lang="en-US" sz="4800" i="1" dirty="0"/>
              <a:t>starting or continuing</a:t>
            </a:r>
            <a:r>
              <a:rPr lang="en-US" sz="4800" dirty="0"/>
              <a:t>, value </a:t>
            </a:r>
            <a:r>
              <a:rPr lang="en-US" sz="4800" i="1" dirty="0"/>
              <a:t>= Nimbus Stratus</a:t>
            </a:r>
            <a:r>
              <a:rPr lang="en-US" sz="4800" dirty="0"/>
              <a:t> </a:t>
            </a:r>
          </a:p>
          <a:p>
            <a:pPr lvl="1"/>
            <a:r>
              <a:rPr lang="en-US" sz="4800" dirty="0"/>
              <a:t>Duration when Phrase 2 is True = 4,086 seconds (out of 19,584 seconds total), given all prior phrases are true. Proportion of Time = 0.20864</a:t>
            </a:r>
          </a:p>
          <a:p>
            <a:pPr lvl="1"/>
            <a:r>
              <a:rPr lang="en-US" sz="4800" dirty="0"/>
              <a:t>Joint Event Frequency when Phrase 2 is True = 3 (out of 18 total joint temporal events), given all prior phrases are true. Proportion of JTEs = 0.16667</a:t>
            </a:r>
          </a:p>
          <a:p>
            <a:pPr lvl="1"/>
            <a:r>
              <a:rPr lang="en-US" sz="4800" dirty="0"/>
              <a:t>Conditional joint event </a:t>
            </a:r>
            <a:r>
              <a:rPr lang="en-US" sz="4800" i="1" dirty="0"/>
              <a:t>duration</a:t>
            </a:r>
            <a:r>
              <a:rPr lang="en-US" sz="4800" dirty="0"/>
              <a:t> when Phrase 2 is true, given all prior phrases are true = </a:t>
            </a:r>
            <a:r>
              <a:rPr lang="en-US" sz="4800" b="1" dirty="0">
                <a:solidFill>
                  <a:srgbClr val="FF0000"/>
                </a:solidFill>
              </a:rPr>
              <a:t>0.30411</a:t>
            </a:r>
            <a:r>
              <a:rPr lang="en-US" sz="4800" dirty="0"/>
              <a:t> (4,086 out of 13,436 seconds (time units).</a:t>
            </a:r>
          </a:p>
          <a:p>
            <a:pPr lvl="1"/>
            <a:r>
              <a:rPr lang="en-US" sz="4800" dirty="0"/>
              <a:t>Conditional joint event </a:t>
            </a:r>
            <a:r>
              <a:rPr lang="en-US" sz="4800" i="1" dirty="0"/>
              <a:t>frequency</a:t>
            </a:r>
            <a:r>
              <a:rPr lang="en-US" sz="4800" dirty="0"/>
              <a:t> when Phrase 2 is true, given all prior phrases are true = 0.25000 (3 out of 12 joint temporal events).</a:t>
            </a:r>
          </a:p>
          <a:p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63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9.0&quot;&gt;&lt;object type=&quot;1&quot; unique_id=&quot;10001&quot;&gt;&lt;object type=&quot;8&quot; unique_id=&quot;11160&quot;&gt;&lt;/object&gt;&lt;object type=&quot;2&quot; unique_id=&quot;11161&quot;&gt;&lt;object type=&quot;3&quot; unique_id=&quot;11162&quot;&gt;&lt;property id=&quot;20148&quot; value=&quot;5&quot;/&gt;&lt;property id=&quot;20300&quot; value=&quot;Slide 1 - &amp;quot;Using Pattern Matching to Assess Gameplay&amp;quot;&quot;/&gt;&lt;property id=&quot;20307&quot; value=&quot;256&quot;/&gt;&lt;/object&gt;&lt;object type=&quot;3&quot; unique_id=&quot;11164&quot;&gt;&lt;property id=&quot;20148&quot; value=&quot;5&quot;/&gt;&lt;property id=&quot;20300&quot; value=&quot;Slide 2 - &amp;quot;Introduction&amp;quot;&quot;/&gt;&lt;property id=&quot;20307&quot; value=&quot;258&quot;/&gt;&lt;/object&gt;&lt;object type=&quot;3&quot; unique_id=&quot;11165&quot;&gt;&lt;property id=&quot;20148&quot; value=&quot;5&quot;/&gt;&lt;property id=&quot;20300&quot; value=&quot;Slide 3 - &amp;quot;Overview of MAPSAT&amp;quot;&quot;/&gt;&lt;property id=&quot;20307&quot; value=&quot;259&quot;/&gt;&lt;/object&gt;&lt;object type=&quot;3&quot; unique_id=&quot;11166&quot;&gt;&lt;property id=&quot;20148&quot; value=&quot;5&quot;/&gt;&lt;property id=&quot;20300&quot; value=&quot;Slide 4 - &amp;quot;The Diffusion Simulation Game &amp;amp; DOI theory&amp;quot;&quot;/&gt;&lt;property id=&quot;20307&quot; value=&quot;260&quot;/&gt;&lt;/object&gt;&lt;object type=&quot;3&quot; unique_id=&quot;11167&quot;&gt;&lt;property id=&quot;20148&quot; value=&quot;5&quot;/&gt;&lt;property id=&quot;20300&quot; value=&quot;Slide 5 - &amp;quot;Using APT to Analyze Gameplay Data&amp;quot;&quot;/&gt;&lt;property id=&quot;20307&quot; value=&quot;261&quot;/&gt;&lt;/object&gt;&lt;object type=&quot;3&quot; unique_id=&quot;11170&quot;&gt;&lt;property id=&quot;20148&quot; value=&quot;5&quot;/&gt;&lt;property id=&quot;20300&quot; value=&quot;Slide 6 - &amp;quot;Using APT for Formative Assessment During Gameplay&amp;quot;&quot;/&gt;&lt;property id=&quot;20307&quot; value=&quot;264&quot;/&gt;&lt;/object&gt;&lt;object type=&quot;3&quot; unique_id=&quot;11171&quot;&gt;&lt;property id=&quot;20148&quot; value=&quot;5&quot;/&gt;&lt;property id=&quot;20300&quot; value=&quot;Slide 7 - &amp;quot;Concluding Remarks&amp;quot;&quot;/&gt;&lt;property id=&quot;20307&quot; value=&quot;267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865</TotalTime>
  <Words>639</Words>
  <Application>Microsoft Macintosh PowerPoint</Application>
  <PresentationFormat>On-screen Show (4:3)</PresentationFormat>
  <Paragraphs>114</Paragraphs>
  <Slides>16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Essential</vt:lpstr>
      <vt:lpstr>Microsoft Word Document</vt:lpstr>
      <vt:lpstr>Using Pattern Matching to Assess Gameplay</vt:lpstr>
      <vt:lpstr>Introduction</vt:lpstr>
      <vt:lpstr>Overview of MAPSAT</vt:lpstr>
      <vt:lpstr>How is APT different?</vt:lpstr>
      <vt:lpstr>How is APT different?</vt:lpstr>
      <vt:lpstr>What is a temporal map?</vt:lpstr>
      <vt:lpstr>Codebook for observing weather events</vt:lpstr>
      <vt:lpstr>Codebook for observing weather events</vt:lpstr>
      <vt:lpstr>Query a temporal map:  Example</vt:lpstr>
      <vt:lpstr>Result of query for APT pattern in temporal map</vt:lpstr>
      <vt:lpstr>Demo of APT queries on weather patterns</vt:lpstr>
      <vt:lpstr>Example of APT temporal map for the diffusion simulation game</vt:lpstr>
      <vt:lpstr>The Diffusion Simulation Game &amp; DOI theory</vt:lpstr>
      <vt:lpstr>Using APT to Analyze Gameplay Data</vt:lpstr>
      <vt:lpstr>Using APT for Formative Assessment During Gameplay</vt:lpstr>
      <vt:lpstr>Concluding Remarks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Games for Learning</dc:title>
  <dc:creator> Rod Myers</dc:creator>
  <cp:lastModifiedBy>Theodore Frick</cp:lastModifiedBy>
  <cp:revision>42</cp:revision>
  <dcterms:created xsi:type="dcterms:W3CDTF">2014-09-10T14:43:21Z</dcterms:created>
  <dcterms:modified xsi:type="dcterms:W3CDTF">2014-10-27T02:33:34Z</dcterms:modified>
</cp:coreProperties>
</file>